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68" r:id="rId4"/>
    <p:sldId id="288" r:id="rId5"/>
    <p:sldId id="282" r:id="rId6"/>
    <p:sldId id="568" r:id="rId7"/>
    <p:sldId id="299" r:id="rId8"/>
    <p:sldId id="316" r:id="rId9"/>
    <p:sldId id="317" r:id="rId10"/>
    <p:sldId id="318" r:id="rId11"/>
    <p:sldId id="305" r:id="rId12"/>
    <p:sldId id="578" r:id="rId13"/>
    <p:sldId id="570" r:id="rId14"/>
    <p:sldId id="572" r:id="rId15"/>
    <p:sldId id="571" r:id="rId16"/>
    <p:sldId id="573" r:id="rId17"/>
    <p:sldId id="574" r:id="rId18"/>
    <p:sldId id="575" r:id="rId19"/>
    <p:sldId id="331" r:id="rId20"/>
    <p:sldId id="332" r:id="rId21"/>
    <p:sldId id="333" r:id="rId22"/>
    <p:sldId id="334" r:id="rId23"/>
    <p:sldId id="577" r:id="rId24"/>
    <p:sldId id="576" r:id="rId25"/>
    <p:sldId id="579" r:id="rId26"/>
    <p:sldId id="580" r:id="rId27"/>
    <p:sldId id="582" r:id="rId28"/>
    <p:sldId id="581" r:id="rId29"/>
    <p:sldId id="261" r:id="rId3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04575F-7ABB-40E0-ADCB-D1838DFFBCC4}">
          <p14:sldIdLst>
            <p14:sldId id="256"/>
            <p14:sldId id="268"/>
            <p14:sldId id="288"/>
            <p14:sldId id="282"/>
            <p14:sldId id="568"/>
            <p14:sldId id="299"/>
            <p14:sldId id="316"/>
            <p14:sldId id="317"/>
            <p14:sldId id="318"/>
            <p14:sldId id="305"/>
            <p14:sldId id="578"/>
          </p14:sldIdLst>
        </p14:section>
        <p14:section name="HTML" id="{119413AA-7E25-496B-A154-5FF08B2B91D0}">
          <p14:sldIdLst>
            <p14:sldId id="570"/>
            <p14:sldId id="572"/>
            <p14:sldId id="571"/>
            <p14:sldId id="573"/>
            <p14:sldId id="574"/>
            <p14:sldId id="575"/>
            <p14:sldId id="331"/>
            <p14:sldId id="332"/>
            <p14:sldId id="333"/>
            <p14:sldId id="334"/>
            <p14:sldId id="577"/>
            <p14:sldId id="576"/>
            <p14:sldId id="579"/>
            <p14:sldId id="580"/>
            <p14:sldId id="582"/>
            <p14:sldId id="581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0353" autoAdjust="0"/>
  </p:normalViewPr>
  <p:slideViewPr>
    <p:cSldViewPr snapToGrid="0">
      <p:cViewPr varScale="1">
        <p:scale>
          <a:sx n="73" d="100"/>
          <a:sy n="73" d="100"/>
        </p:scale>
        <p:origin x="4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DD938E-48B3-47C4-8F0E-A3844FED93E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166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61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75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20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26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761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89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24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6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https://www.freecodecamp.org/news/the-relationship-between-html-css-and-javascript-explained-by-building-a-city-a73a69c6343/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6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79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99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5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sources: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malaymail.com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D938E-48B3-47C4-8F0E-A3844FED93E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81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CE745-5655-4E42-A6B2-7D9A35A283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82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0968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4267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1794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4960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8675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6" name="Picture 2" descr="Columbus East Franklinton Creative Community District Plan Innovation District Goody Clancy Planning Urban Design">
            <a:extLst>
              <a:ext uri="{FF2B5EF4-FFF2-40B4-BE49-F238E27FC236}">
                <a16:creationId xmlns:a16="http://schemas.microsoft.com/office/drawing/2014/main" id="{2C5E8C53-B5AF-4BF8-9885-0DDD1491CD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1999" cy="68289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3005407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16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C3177E-51A5-4B67-B2C4-3C57841BF551}"/>
              </a:ext>
            </a:extLst>
          </p:cNvPr>
          <p:cNvSpPr/>
          <p:nvPr userDrawn="1"/>
        </p:nvSpPr>
        <p:spPr>
          <a:xfrm>
            <a:off x="0" y="0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5AEB7-49C2-4AC8-AB03-B36E7C68C6DE}"/>
              </a:ext>
            </a:extLst>
          </p:cNvPr>
          <p:cNvSpPr/>
          <p:nvPr userDrawn="1"/>
        </p:nvSpPr>
        <p:spPr>
          <a:xfrm>
            <a:off x="7620002" y="-1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FF44E2-F106-4352-AA65-FBA710EBD3F8}"/>
              </a:ext>
            </a:extLst>
          </p:cNvPr>
          <p:cNvSpPr/>
          <p:nvPr userDrawn="1"/>
        </p:nvSpPr>
        <p:spPr>
          <a:xfrm>
            <a:off x="4571999" y="1"/>
            <a:ext cx="3048001" cy="136524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22917-D0C3-4A49-8A91-0EDDCD7C3238}"/>
              </a:ext>
            </a:extLst>
          </p:cNvPr>
          <p:cNvSpPr/>
          <p:nvPr userDrawn="1"/>
        </p:nvSpPr>
        <p:spPr>
          <a:xfrm>
            <a:off x="0" y="6492870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D9D4E-8A9B-450D-8F0D-D3AB5BCE1B32}"/>
              </a:ext>
            </a:extLst>
          </p:cNvPr>
          <p:cNvSpPr/>
          <p:nvPr userDrawn="1"/>
        </p:nvSpPr>
        <p:spPr>
          <a:xfrm>
            <a:off x="7620002" y="6492869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85AA3-0A4C-4663-9839-ABEC3EEBDFC7}"/>
              </a:ext>
            </a:extLst>
          </p:cNvPr>
          <p:cNvSpPr/>
          <p:nvPr userDrawn="1"/>
        </p:nvSpPr>
        <p:spPr>
          <a:xfrm>
            <a:off x="4419602" y="6542796"/>
            <a:ext cx="3333753" cy="320327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70C2B6-14E5-4FFE-A8DC-FE82405D8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2" y="6558098"/>
            <a:ext cx="1302958" cy="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722917-D0C3-4A49-8A91-0EDDCD7C3238}"/>
              </a:ext>
            </a:extLst>
          </p:cNvPr>
          <p:cNvSpPr/>
          <p:nvPr userDrawn="1"/>
        </p:nvSpPr>
        <p:spPr>
          <a:xfrm>
            <a:off x="-2" y="6561135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D9D4E-8A9B-450D-8F0D-D3AB5BCE1B32}"/>
              </a:ext>
            </a:extLst>
          </p:cNvPr>
          <p:cNvSpPr/>
          <p:nvPr userDrawn="1"/>
        </p:nvSpPr>
        <p:spPr>
          <a:xfrm>
            <a:off x="7620000" y="6561134"/>
            <a:ext cx="4572000" cy="365129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785AA3-0A4C-4663-9839-ABEC3EEBDFC7}"/>
              </a:ext>
            </a:extLst>
          </p:cNvPr>
          <p:cNvSpPr/>
          <p:nvPr userDrawn="1"/>
        </p:nvSpPr>
        <p:spPr>
          <a:xfrm>
            <a:off x="4419600" y="6597998"/>
            <a:ext cx="3333753" cy="320327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70C2B6-14E5-4FFE-A8DC-FE82405D8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0" y="6613300"/>
            <a:ext cx="1302958" cy="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36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JI_0493">
            <a:extLst>
              <a:ext uri="{FF2B5EF4-FFF2-40B4-BE49-F238E27FC236}">
                <a16:creationId xmlns:a16="http://schemas.microsoft.com/office/drawing/2014/main" id="{3D4EC9FF-162C-42C0-A419-1238DE0FC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C3177E-51A5-4B67-B2C4-3C57841BF551}"/>
              </a:ext>
            </a:extLst>
          </p:cNvPr>
          <p:cNvSpPr/>
          <p:nvPr userDrawn="1"/>
        </p:nvSpPr>
        <p:spPr>
          <a:xfrm>
            <a:off x="0" y="0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5AEB7-49C2-4AC8-AB03-B36E7C68C6DE}"/>
              </a:ext>
            </a:extLst>
          </p:cNvPr>
          <p:cNvSpPr/>
          <p:nvPr userDrawn="1"/>
        </p:nvSpPr>
        <p:spPr>
          <a:xfrm>
            <a:off x="7620002" y="-1"/>
            <a:ext cx="4572000" cy="136525"/>
          </a:xfrm>
          <a:prstGeom prst="rect">
            <a:avLst/>
          </a:prstGeom>
          <a:solidFill>
            <a:srgbClr val="0C1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FF44E2-F106-4352-AA65-FBA710EBD3F8}"/>
              </a:ext>
            </a:extLst>
          </p:cNvPr>
          <p:cNvSpPr/>
          <p:nvPr userDrawn="1"/>
        </p:nvSpPr>
        <p:spPr>
          <a:xfrm>
            <a:off x="4571999" y="1"/>
            <a:ext cx="3048001" cy="136524"/>
          </a:xfrm>
          <a:prstGeom prst="rect">
            <a:avLst/>
          </a:prstGeom>
          <a:solidFill>
            <a:srgbClr val="F9B9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27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F841EF-D410-4D8D-BB75-4E426CB519C4}"/>
              </a:ext>
            </a:extLst>
          </p:cNvPr>
          <p:cNvSpPr/>
          <p:nvPr userDrawn="1"/>
        </p:nvSpPr>
        <p:spPr>
          <a:xfrm>
            <a:off x="0" y="0"/>
            <a:ext cx="345112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0F383B-A350-46B8-AF3E-D1298BE86476}"/>
              </a:ext>
            </a:extLst>
          </p:cNvPr>
          <p:cNvSpPr/>
          <p:nvPr userDrawn="1"/>
        </p:nvSpPr>
        <p:spPr>
          <a:xfrm>
            <a:off x="3451123" y="0"/>
            <a:ext cx="8740877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2353D-CE4A-42DD-AFEB-8308517CF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0618" y="2595716"/>
            <a:ext cx="7260594" cy="38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773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5231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4698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2056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30371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eodetic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44937" y="-7129"/>
            <a:ext cx="12236937" cy="6858000"/>
            <a:chOff x="-33703" y="-7129"/>
            <a:chExt cx="9177703" cy="68580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138" y="1905000"/>
              <a:ext cx="5836862" cy="3688381"/>
            </a:xfrm>
            <a:prstGeom prst="ellipse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J:\Backup_HD\^IWRM\Previous Presentation\DatabaseArc.jpg"/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l="19496"/>
            <a:stretch/>
          </p:blipFill>
          <p:spPr bwMode="auto">
            <a:xfrm rot="21279452">
              <a:off x="-33703" y="216817"/>
              <a:ext cx="6580082" cy="6130230"/>
            </a:xfrm>
            <a:prstGeom prst="rect">
              <a:avLst/>
            </a:prstGeom>
            <a:ln>
              <a:noFill/>
            </a:ln>
            <a:effectLst>
              <a:softEdge rad="635000"/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715400" y="5029200"/>
              <a:ext cx="5642410" cy="769441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softEdge rad="63500"/>
            </a:effectLst>
            <a:scene3d>
              <a:camera prst="perspectiveHeroicExtremeLeftFacing" fov="6000000">
                <a:rot lat="150459" lon="1485592" rev="21345098"/>
              </a:camera>
              <a:lightRig rig="chilly" dir="t"/>
            </a:scene3d>
            <a:sp3d>
              <a:bevelT w="190500" h="381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1" dirty="0">
                  <a:ln w="18415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ea typeface="Verdana" pitchFamily="34" charset="0"/>
                  <a:cs typeface="Arial" pitchFamily="34" charset="0"/>
                </a:rPr>
                <a:t>Geodetic Engineering-UGM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2895600" y="728578"/>
              <a:ext cx="4724074" cy="4300622"/>
            </a:xfrm>
            <a:prstGeom prst="ellipse">
              <a:avLst/>
            </a:prstGeom>
            <a:solidFill>
              <a:srgbClr val="F2F9FB">
                <a:alpha val="82000"/>
              </a:srgb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1" name="Picture 9" descr="\\Pcserver\pr\Laser\vls.gif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  <a14:imgEffect>
                        <a14:sharpenSoften amount="-5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63954">
              <a:off x="4712770" y="42125"/>
              <a:ext cx="4209410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0" y="-7129"/>
              <a:ext cx="425245" cy="6858000"/>
            </a:xfrm>
            <a:prstGeom prst="rect">
              <a:avLst/>
            </a:prstGeom>
            <a:gradFill flip="none" rotWithShape="1">
              <a:gsLst>
                <a:gs pos="50000">
                  <a:schemeClr val="accent1">
                    <a:lumMod val="97000"/>
                    <a:alpha val="65000"/>
                  </a:schemeClr>
                </a:gs>
                <a:gs pos="0">
                  <a:schemeClr val="accent1">
                    <a:lumMod val="75000"/>
                    <a:alpha val="70000"/>
                  </a:schemeClr>
                </a:gs>
                <a:gs pos="100000">
                  <a:schemeClr val="accent1">
                    <a:lumMod val="96000"/>
                    <a:lumOff val="4000"/>
                    <a:alpha val="63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dist="38100" algn="l" rotWithShape="0">
                <a:prstClr val="black">
                  <a:alpha val="7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5245" y="-7129"/>
              <a:ext cx="8718755" cy="6858000"/>
            </a:xfrm>
            <a:prstGeom prst="rect">
              <a:avLst/>
            </a:prstGeom>
            <a:gradFill flip="none" rotWithShape="1">
              <a:gsLst>
                <a:gs pos="0">
                  <a:srgbClr val="F0F4F7">
                    <a:lumMod val="72000"/>
                    <a:lumOff val="28000"/>
                    <a:alpha val="76000"/>
                  </a:srgbClr>
                </a:gs>
                <a:gs pos="73000">
                  <a:schemeClr val="accent5">
                    <a:lumMod val="7000"/>
                    <a:lumOff val="93000"/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1887557" y="4426526"/>
              <a:ext cx="4200358" cy="357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Department of </a:t>
              </a:r>
            </a:p>
            <a:p>
              <a:r>
                <a:rPr lang="en-US" sz="14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GEODETIC ENGINEERING | </a:t>
              </a:r>
              <a:r>
                <a:rPr lang="en-US" sz="1000" b="1" dirty="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Gadjah</a:t>
              </a:r>
              <a:r>
                <a:rPr lang="en-US" sz="10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 </a:t>
              </a:r>
              <a:r>
                <a:rPr lang="en-US" sz="1000" b="1" dirty="0" err="1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Mada</a:t>
              </a:r>
              <a:r>
                <a:rPr lang="en-US" sz="1000" b="1" dirty="0">
                  <a:ln w="18415" cmpd="sng">
                    <a:noFill/>
                    <a:prstDash val="solid"/>
                  </a:ln>
                  <a:solidFill>
                    <a:srgbClr val="FFFFFF"/>
                  </a:solidFill>
                  <a:latin typeface="Cambria" pitchFamily="18" charset="0"/>
                </a:rPr>
                <a:t> University</a:t>
              </a:r>
              <a:endParaRPr lang="en-US" sz="1400" b="1" dirty="0">
                <a:ln w="18415" cmpd="sng">
                  <a:noFill/>
                  <a:prstDash val="solid"/>
                </a:ln>
                <a:solidFill>
                  <a:srgbClr val="FFFFFF"/>
                </a:solidFill>
                <a:latin typeface="Cambri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77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25/09/2020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256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azurebarry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9020" y="3377812"/>
            <a:ext cx="9144000" cy="1115106"/>
          </a:xfrm>
        </p:spPr>
        <p:txBody>
          <a:bodyPr>
            <a:noAutofit/>
          </a:bodyPr>
          <a:lstStyle/>
          <a:p>
            <a:pPr algn="r"/>
            <a:r>
              <a:rPr lang="en-US" alt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Bahasa Internet</a:t>
            </a:r>
            <a:br>
              <a:rPr lang="en-US" alt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altLang="id-ID" sz="40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HTML, CSS dan JS</a:t>
            </a:r>
            <a:endParaRPr lang="en-US" altLang="id-ID" sz="6600" b="1" dirty="0">
              <a:solidFill>
                <a:srgbClr val="014A7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89020" y="231553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Matkul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: SIG Berbasis Web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ubtitle 2"/>
          <p:cNvSpPr>
            <a:spLocks noGrp="1"/>
          </p:cNvSpPr>
          <p:nvPr/>
        </p:nvSpPr>
        <p:spPr>
          <a:xfrm>
            <a:off x="6873586" y="4789257"/>
            <a:ext cx="4759434" cy="60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2000" dirty="0" err="1">
                <a:latin typeface="Gama-Sans" panose="00000500000000000000" charset="0"/>
                <a:cs typeface="Segoe UI Light" panose="020B0502040204020203" pitchFamily="34" charset="0"/>
              </a:rPr>
              <a:t>Dany Laksono | Dept. Teknik Geodesi UGM</a:t>
            </a: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9685655" y="222250"/>
            <a:ext cx="2431415" cy="3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138087A-0A77-451B-AE73-4C9DECD72ACA}" type="datetime3">
              <a:rPr lang="en-US" altLang="id-ID" sz="1400" smtClean="0">
                <a:latin typeface="Gama-Serif" panose="00000500000000000000" charset="0"/>
                <a:cs typeface="Segoe UI Light" panose="020B0502040204020203" pitchFamily="34" charset="0"/>
              </a:rPr>
              <a:t>25 September 2020</a:t>
            </a:fld>
            <a:endParaRPr lang="en-US" altLang="id-ID" sz="1400" dirty="0" err="1">
              <a:latin typeface="Gama-Serif" panose="00000500000000000000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0C32D66-9A52-4764-90EA-D231E69D0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5" y="5603"/>
            <a:ext cx="11635409" cy="685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8B9FA4-B567-4C51-8C27-681DFB4FDCAC}"/>
              </a:ext>
            </a:extLst>
          </p:cNvPr>
          <p:cNvSpPr/>
          <p:nvPr/>
        </p:nvSpPr>
        <p:spPr>
          <a:xfrm>
            <a:off x="9008293" y="6369672"/>
            <a:ext cx="290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https://www.azurebarry.com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2C5A23-7D8B-4EDD-8661-4A0351DF45C0}"/>
              </a:ext>
            </a:extLst>
          </p:cNvPr>
          <p:cNvSpPr/>
          <p:nvPr/>
        </p:nvSpPr>
        <p:spPr>
          <a:xfrm>
            <a:off x="7646276" y="756745"/>
            <a:ext cx="1639614" cy="2112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D0DE82-1B32-4304-B316-6962D74E0FE1}"/>
              </a:ext>
            </a:extLst>
          </p:cNvPr>
          <p:cNvSpPr/>
          <p:nvPr/>
        </p:nvSpPr>
        <p:spPr>
          <a:xfrm>
            <a:off x="6584731" y="4739818"/>
            <a:ext cx="1639614" cy="2112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2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B0AA5E-9F37-4DFB-BE96-3702FD71B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261B3-BC3F-4986-A79E-A350610B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7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96875" y="304926"/>
            <a:ext cx="391485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Bahasa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Markup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AE161-7995-410C-AE3E-8C64A2E09BF6}"/>
              </a:ext>
            </a:extLst>
          </p:cNvPr>
          <p:cNvSpPr txBox="1"/>
          <p:nvPr/>
        </p:nvSpPr>
        <p:spPr>
          <a:xfrm>
            <a:off x="8032600" y="689646"/>
            <a:ext cx="39308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>
                <a:effectLst/>
                <a:latin typeface="+mj-lt"/>
              </a:rPr>
              <a:t>‘</a:t>
            </a:r>
            <a:r>
              <a:rPr lang="en-US" sz="2800" b="0" i="1" dirty="0">
                <a:effectLst/>
                <a:latin typeface="+mj-lt"/>
              </a:rPr>
              <a:t>Marking Up</a:t>
            </a:r>
            <a:r>
              <a:rPr lang="en-US" sz="2800" b="0" i="0" dirty="0">
                <a:effectLst/>
                <a:latin typeface="+mj-lt"/>
              </a:rPr>
              <a:t>’ </a:t>
            </a:r>
            <a:r>
              <a:rPr lang="en-US" sz="2800" b="0" i="0" dirty="0" err="1">
                <a:effectLst/>
                <a:latin typeface="+mj-lt"/>
              </a:rPr>
              <a:t>dokumen</a:t>
            </a:r>
            <a:r>
              <a:rPr lang="en-US" sz="2800" b="0" i="0" dirty="0">
                <a:effectLst/>
                <a:latin typeface="+mj-lt"/>
              </a:rPr>
              <a:t>: </a:t>
            </a:r>
          </a:p>
          <a:p>
            <a:pPr algn="ctr"/>
            <a:r>
              <a:rPr lang="en-US" sz="2800" b="0" i="0" dirty="0" err="1">
                <a:effectLst/>
                <a:latin typeface="+mj-lt"/>
              </a:rPr>
              <a:t>menambahkan</a:t>
            </a:r>
            <a:r>
              <a:rPr lang="en-US" sz="2800" b="0" i="0" dirty="0">
                <a:effectLst/>
                <a:latin typeface="+mj-lt"/>
              </a:rPr>
              <a:t> </a:t>
            </a:r>
            <a:r>
              <a:rPr lang="en-US" sz="2800" b="0" i="0" dirty="0" err="1">
                <a:effectLst/>
                <a:latin typeface="+mj-lt"/>
              </a:rPr>
              <a:t>catatan</a:t>
            </a:r>
            <a:r>
              <a:rPr lang="en-US" sz="2800" b="0" i="0" dirty="0">
                <a:effectLst/>
                <a:latin typeface="+mj-lt"/>
              </a:rPr>
              <a:t> </a:t>
            </a:r>
            <a:r>
              <a:rPr lang="en-US" sz="2800" b="0" i="0" dirty="0" err="1">
                <a:effectLst/>
                <a:latin typeface="+mj-lt"/>
              </a:rPr>
              <a:t>anotasi</a:t>
            </a:r>
            <a:r>
              <a:rPr lang="en-US" sz="2800" b="0" i="0" dirty="0">
                <a:effectLst/>
                <a:latin typeface="+mj-lt"/>
              </a:rPr>
              <a:t> </a:t>
            </a:r>
            <a:r>
              <a:rPr lang="en-US" sz="2800" b="0" i="0" dirty="0" err="1">
                <a:effectLst/>
                <a:latin typeface="+mj-lt"/>
              </a:rPr>
              <a:t>atau</a:t>
            </a:r>
            <a:r>
              <a:rPr lang="en-US" sz="2800" b="0" i="0" dirty="0">
                <a:effectLst/>
                <a:latin typeface="+mj-lt"/>
              </a:rPr>
              <a:t> </a:t>
            </a:r>
            <a:r>
              <a:rPr lang="en-US" sz="2800" b="0" i="0" dirty="0" err="1">
                <a:effectLst/>
                <a:latin typeface="+mj-lt"/>
              </a:rPr>
              <a:t>keterangan</a:t>
            </a:r>
            <a:r>
              <a:rPr lang="en-US" sz="2800" b="0" i="0" dirty="0">
                <a:effectLst/>
                <a:latin typeface="+mj-lt"/>
              </a:rPr>
              <a:t> pada </a:t>
            </a:r>
            <a:r>
              <a:rPr lang="en-US" sz="2800" b="0" i="0" dirty="0" err="1">
                <a:effectLst/>
                <a:latin typeface="+mj-lt"/>
              </a:rPr>
              <a:t>dokumen</a:t>
            </a:r>
            <a:endParaRPr lang="en-US" sz="2800" b="0" i="0" dirty="0">
              <a:effectLst/>
              <a:latin typeface="+mj-lt"/>
            </a:endParaRPr>
          </a:p>
          <a:p>
            <a:pPr algn="ctr"/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 algn="ctr"/>
            <a:r>
              <a:rPr lang="en-US" sz="2800" b="1" dirty="0">
                <a:solidFill>
                  <a:srgbClr val="0070C0"/>
                </a:solidFill>
                <a:latin typeface="+mj-lt"/>
              </a:rPr>
              <a:t>Bahasa Markup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: Bahasa yang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dengan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sendirinya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menjelaskan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elemen-elemen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di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dalamnya</a:t>
            </a:r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 algn="ctr"/>
            <a:endParaRPr lang="en-US" sz="2800" dirty="0">
              <a:solidFill>
                <a:srgbClr val="0070C0"/>
              </a:solidFill>
              <a:latin typeface="+mj-lt"/>
            </a:endParaRPr>
          </a:p>
          <a:p>
            <a:pPr algn="ctr"/>
            <a:r>
              <a:rPr lang="en-US" sz="2800" b="1" dirty="0" err="1">
                <a:solidFill>
                  <a:srgbClr val="0070C0"/>
                </a:solidFill>
                <a:latin typeface="+mj-lt"/>
              </a:rPr>
              <a:t>Ciri</a:t>
            </a:r>
            <a:r>
              <a:rPr lang="en-US" sz="2800" b="1" dirty="0">
                <a:solidFill>
                  <a:srgbClr val="0070C0"/>
                </a:solidFill>
                <a:latin typeface="+mj-lt"/>
              </a:rPr>
              <a:t> Bahasa Markup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: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menggunakan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latin typeface="+mj-lt"/>
              </a:rPr>
              <a:t>Tag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untuk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menjelaskan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0070C0"/>
                </a:solidFill>
                <a:latin typeface="+mj-lt"/>
              </a:rPr>
              <a:t>elemen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674A5DB-0412-4371-B957-CA94A29A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00150"/>
            <a:ext cx="7804000" cy="535292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5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96875" y="304926"/>
            <a:ext cx="716414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Contoh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Bahasa Markup: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XML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0F53955-BF7B-4EEA-9829-CA3F7FBD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351379"/>
            <a:ext cx="11353018" cy="520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29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96875" y="304926"/>
            <a:ext cx="7497565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Contoh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Bahasa Markup: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3FAA9-033D-4CAA-929C-F9A18CED3601}"/>
              </a:ext>
            </a:extLst>
          </p:cNvPr>
          <p:cNvSpPr/>
          <p:nvPr/>
        </p:nvSpPr>
        <p:spPr>
          <a:xfrm>
            <a:off x="397577" y="1172242"/>
            <a:ext cx="11396845" cy="538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HTML =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HyperText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Markup Languages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Tag HTML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menandakan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bagian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Elemen</a:t>
            </a:r>
            <a:endParaRPr lang="en-US" sz="2800" b="1" dirty="0">
              <a:solidFill>
                <a:srgbClr val="333333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sz="3600" dirty="0">
                <a:solidFill>
                  <a:srgbClr val="0000FF"/>
                </a:solidFill>
                <a:latin typeface="+mj-lt"/>
              </a:rPr>
              <a:t>&lt;</a:t>
            </a:r>
            <a:r>
              <a:rPr lang="en-US" sz="3600" dirty="0" err="1">
                <a:solidFill>
                  <a:srgbClr val="A52A2A"/>
                </a:solidFill>
                <a:latin typeface="+mj-lt"/>
              </a:rPr>
              <a:t>namatag</a:t>
            </a:r>
            <a:r>
              <a:rPr lang="en-US" sz="3600" dirty="0">
                <a:solidFill>
                  <a:srgbClr val="0000FF"/>
                </a:solidFill>
                <a:latin typeface="+mj-lt"/>
              </a:rPr>
              <a:t>&gt;</a:t>
            </a:r>
            <a:r>
              <a:rPr lang="en-US" sz="3600" dirty="0" err="1">
                <a:solidFill>
                  <a:srgbClr val="333333"/>
                </a:solidFill>
                <a:latin typeface="+mj-lt"/>
              </a:rPr>
              <a:t>isi</a:t>
            </a:r>
            <a:r>
              <a:rPr lang="en-US" sz="3600" dirty="0">
                <a:solidFill>
                  <a:srgbClr val="0000FF"/>
                </a:solidFill>
                <a:latin typeface="+mj-lt"/>
              </a:rPr>
              <a:t>&lt;</a:t>
            </a:r>
            <a:r>
              <a:rPr lang="en-US" sz="3600" dirty="0">
                <a:solidFill>
                  <a:srgbClr val="A52A2A"/>
                </a:solidFill>
                <a:latin typeface="+mj-lt"/>
              </a:rPr>
              <a:t>/ </a:t>
            </a:r>
            <a:r>
              <a:rPr lang="en-US" sz="3600" dirty="0" err="1">
                <a:solidFill>
                  <a:srgbClr val="A52A2A"/>
                </a:solidFill>
                <a:latin typeface="+mj-lt"/>
              </a:rPr>
              <a:t>namatag</a:t>
            </a:r>
            <a:r>
              <a:rPr lang="en-US" sz="3600" dirty="0">
                <a:solidFill>
                  <a:srgbClr val="A52A2A"/>
                </a:solidFill>
                <a:latin typeface="+mj-lt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+mj-lt"/>
              </a:rPr>
              <a:t>&gt;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Tag HTML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biasanya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berpasangan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,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seperti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: 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&lt;p&gt; 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dan 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&lt;/p&gt;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Tag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pertama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pada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pasangan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adalah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tag 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awal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/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pembuka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, tag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kedua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adalah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tag 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akhir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/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penutup</a:t>
            </a:r>
            <a:endParaRPr lang="en-US" sz="2800" b="1" dirty="0">
              <a:solidFill>
                <a:srgbClr val="333333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þ"/>
            </a:pPr>
            <a:r>
              <a:rPr lang="en-US" sz="2800" dirty="0">
                <a:solidFill>
                  <a:srgbClr val="333333"/>
                </a:solidFill>
                <a:latin typeface="+mj-lt"/>
              </a:rPr>
              <a:t>Tag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akhir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ditulis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seperti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tag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awal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,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tetapi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dengan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rgbClr val="333333"/>
                </a:solidFill>
                <a:latin typeface="+mj-lt"/>
              </a:rPr>
              <a:t>garis</a:t>
            </a:r>
            <a:r>
              <a:rPr lang="en-US" sz="2800" b="1" dirty="0">
                <a:solidFill>
                  <a:srgbClr val="333333"/>
                </a:solidFill>
                <a:latin typeface="+mj-lt"/>
              </a:rPr>
              <a:t> miring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sebelum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rgbClr val="333333"/>
                </a:solidFill>
                <a:latin typeface="+mj-lt"/>
              </a:rPr>
              <a:t>nama</a:t>
            </a:r>
            <a:r>
              <a:rPr lang="en-US" sz="2800" dirty="0">
                <a:solidFill>
                  <a:srgbClr val="333333"/>
                </a:solidFill>
                <a:latin typeface="+mj-lt"/>
              </a:rPr>
              <a:t> tag</a:t>
            </a:r>
            <a:endParaRPr lang="en-US" sz="2400" dirty="0">
              <a:solidFill>
                <a:srgbClr val="33333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04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173302" y="304926"/>
            <a:ext cx="6236003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Struktur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Dokumen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EE8DB-1994-458E-A0EC-7016AA44171D}"/>
              </a:ext>
            </a:extLst>
          </p:cNvPr>
          <p:cNvSpPr txBox="1"/>
          <p:nvPr/>
        </p:nvSpPr>
        <p:spPr>
          <a:xfrm>
            <a:off x="297036" y="1640146"/>
            <a:ext cx="7524750" cy="440120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 Title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/title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/head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Heading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This is a paragraph.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/p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2800" dirty="0"/>
            </a:b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US" sz="2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AE161-7995-410C-AE3E-8C64A2E09BF6}"/>
              </a:ext>
            </a:extLst>
          </p:cNvPr>
          <p:cNvSpPr txBox="1"/>
          <p:nvPr/>
        </p:nvSpPr>
        <p:spPr>
          <a:xfrm>
            <a:off x="7763365" y="839292"/>
            <a:ext cx="40005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 err="1">
                <a:effectLst/>
              </a:rPr>
              <a:t>Pertanyaan</a:t>
            </a:r>
            <a:r>
              <a:rPr lang="en-US" sz="3200" b="0" i="0" dirty="0">
                <a:effectLst/>
              </a:rPr>
              <a:t>:</a:t>
            </a:r>
          </a:p>
          <a:p>
            <a:pPr algn="ctr"/>
            <a:endParaRPr lang="en-US" sz="3200" dirty="0">
              <a:solidFill>
                <a:srgbClr val="0070C0"/>
              </a:solidFill>
            </a:endParaRPr>
          </a:p>
          <a:p>
            <a:pPr algn="ctr"/>
            <a:r>
              <a:rPr lang="en-US" sz="3200" i="1" dirty="0">
                <a:solidFill>
                  <a:srgbClr val="0070C0"/>
                </a:solidFill>
              </a:rPr>
              <a:t>Mana yang </a:t>
            </a:r>
            <a:r>
              <a:rPr lang="en-US" sz="3200" i="1" dirty="0" err="1">
                <a:solidFill>
                  <a:srgbClr val="0070C0"/>
                </a:solidFill>
              </a:rPr>
              <a:t>disebut</a:t>
            </a:r>
            <a:r>
              <a:rPr lang="en-US" sz="3200" i="1" dirty="0">
                <a:solidFill>
                  <a:srgbClr val="0070C0"/>
                </a:solidFill>
              </a:rPr>
              <a:t> Element Markup?</a:t>
            </a:r>
          </a:p>
          <a:p>
            <a:pPr algn="ctr"/>
            <a:endParaRPr lang="en-US" sz="3200" i="1" dirty="0">
              <a:solidFill>
                <a:srgbClr val="0070C0"/>
              </a:solidFill>
            </a:endParaRPr>
          </a:p>
          <a:p>
            <a:pPr algn="ctr"/>
            <a:r>
              <a:rPr lang="en-US" sz="3200" i="1" dirty="0">
                <a:solidFill>
                  <a:srgbClr val="0070C0"/>
                </a:solidFill>
              </a:rPr>
              <a:t>Mana yang </a:t>
            </a:r>
            <a:r>
              <a:rPr lang="en-US" sz="3200" i="1" dirty="0" err="1">
                <a:solidFill>
                  <a:srgbClr val="0070C0"/>
                </a:solidFill>
              </a:rPr>
              <a:t>disebut</a:t>
            </a:r>
            <a:r>
              <a:rPr lang="en-US" sz="3200" i="1" dirty="0">
                <a:solidFill>
                  <a:srgbClr val="0070C0"/>
                </a:solidFill>
              </a:rPr>
              <a:t> Tag?</a:t>
            </a:r>
          </a:p>
          <a:p>
            <a:pPr algn="ctr"/>
            <a:endParaRPr lang="en-US" sz="3200" i="1" dirty="0">
              <a:solidFill>
                <a:srgbClr val="0070C0"/>
              </a:solidFill>
            </a:endParaRPr>
          </a:p>
          <a:p>
            <a:pPr algn="ctr"/>
            <a:r>
              <a:rPr lang="en-US" sz="3200" i="1" dirty="0">
                <a:solidFill>
                  <a:srgbClr val="0070C0"/>
                </a:solidFill>
              </a:rPr>
              <a:t>Mana </a:t>
            </a:r>
            <a:r>
              <a:rPr lang="en-US" sz="3200" i="1" dirty="0" err="1">
                <a:solidFill>
                  <a:srgbClr val="0070C0"/>
                </a:solidFill>
              </a:rPr>
              <a:t>bagian</a:t>
            </a:r>
            <a:r>
              <a:rPr lang="en-US" sz="3200" i="1" dirty="0">
                <a:solidFill>
                  <a:srgbClr val="0070C0"/>
                </a:solidFill>
              </a:rPr>
              <a:t> </a:t>
            </a:r>
            <a:r>
              <a:rPr lang="en-US" sz="3200" i="1" dirty="0" err="1">
                <a:solidFill>
                  <a:srgbClr val="0070C0"/>
                </a:solidFill>
              </a:rPr>
              <a:t>Deklarasi</a:t>
            </a:r>
            <a:r>
              <a:rPr lang="en-US" sz="3200" i="1" dirty="0">
                <a:solidFill>
                  <a:srgbClr val="0070C0"/>
                </a:solidFill>
              </a:rPr>
              <a:t>?</a:t>
            </a:r>
          </a:p>
          <a:p>
            <a:pPr algn="ctr"/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5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203282" y="317626"/>
            <a:ext cx="6236003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/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Struktur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400" b="1" dirty="0" err="1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Dokumen</a:t>
            </a:r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87BB1-68C6-4A1C-9D63-DBAB6CD4F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02" y="1087067"/>
            <a:ext cx="10837298" cy="569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9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3036409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Why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HTML?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22AA0-698E-40CD-A1D8-FE39387AD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62306"/>
            <a:ext cx="110490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2C346E-0B66-49F9-8BDD-1A3721DF2EEB}"/>
              </a:ext>
            </a:extLst>
          </p:cNvPr>
          <p:cNvSpPr txBox="1"/>
          <p:nvPr/>
        </p:nvSpPr>
        <p:spPr>
          <a:xfrm>
            <a:off x="1238578" y="4769463"/>
            <a:ext cx="40005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1" dirty="0">
                <a:effectLst/>
                <a:latin typeface="+mj-lt"/>
              </a:rPr>
              <a:t>HTML </a:t>
            </a:r>
            <a:r>
              <a:rPr lang="en-US" sz="2800" b="0" i="1" dirty="0" err="1">
                <a:effectLst/>
                <a:latin typeface="+mj-lt"/>
              </a:rPr>
              <a:t>digunakan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untuk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menampilkan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dokumen</a:t>
            </a:r>
            <a:r>
              <a:rPr lang="en-US" sz="2800" b="0" i="1" dirty="0">
                <a:effectLst/>
                <a:latin typeface="+mj-lt"/>
              </a:rPr>
              <a:t> di web </a:t>
            </a:r>
            <a:r>
              <a:rPr lang="en-US" sz="2800" b="0" i="1" dirty="0" err="1">
                <a:effectLst/>
                <a:latin typeface="+mj-lt"/>
              </a:rPr>
              <a:t>melalui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1" i="1" dirty="0">
                <a:effectLst/>
                <a:latin typeface="+mj-lt"/>
              </a:rPr>
              <a:t>Browser</a:t>
            </a:r>
            <a:endParaRPr lang="en-US" sz="2800" b="1" i="1" dirty="0">
              <a:solidFill>
                <a:srgbClr val="0070C0"/>
              </a:solidFill>
              <a:latin typeface="+mj-lt"/>
            </a:endParaRPr>
          </a:p>
          <a:p>
            <a:pPr algn="ctr"/>
            <a:endParaRPr lang="en-US" sz="2800" i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3711D-F4A7-4324-A9C1-122808E0DFFA}"/>
              </a:ext>
            </a:extLst>
          </p:cNvPr>
          <p:cNvSpPr txBox="1"/>
          <p:nvPr/>
        </p:nvSpPr>
        <p:spPr>
          <a:xfrm>
            <a:off x="6673955" y="4557976"/>
            <a:ext cx="48257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1" dirty="0" err="1">
                <a:effectLst/>
                <a:latin typeface="+mj-lt"/>
              </a:rPr>
              <a:t>Konten</a:t>
            </a:r>
            <a:r>
              <a:rPr lang="en-US" sz="2800" b="0" i="1" dirty="0">
                <a:effectLst/>
                <a:latin typeface="+mj-lt"/>
              </a:rPr>
              <a:t> text dan </a:t>
            </a:r>
            <a:r>
              <a:rPr lang="en-US" sz="2800" b="0" i="1" dirty="0" err="1">
                <a:effectLst/>
                <a:latin typeface="+mj-lt"/>
              </a:rPr>
              <a:t>gambar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dapat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dikirim</a:t>
            </a:r>
            <a:r>
              <a:rPr lang="en-US" sz="2800" b="0" i="1" dirty="0">
                <a:effectLst/>
                <a:latin typeface="+mj-lt"/>
              </a:rPr>
              <a:t> dan </a:t>
            </a:r>
            <a:r>
              <a:rPr lang="en-US" sz="2800" b="0" i="1" dirty="0" err="1">
                <a:effectLst/>
                <a:latin typeface="+mj-lt"/>
              </a:rPr>
              <a:t>ditampilkan</a:t>
            </a:r>
            <a:r>
              <a:rPr lang="en-US" sz="2800" b="0" i="1" dirty="0">
                <a:effectLst/>
                <a:latin typeface="+mj-lt"/>
              </a:rPr>
              <a:t> pada </a:t>
            </a:r>
            <a:r>
              <a:rPr lang="en-US" sz="2800" b="0" i="1" dirty="0" err="1">
                <a:effectLst/>
                <a:latin typeface="+mj-lt"/>
              </a:rPr>
              <a:t>berbagai</a:t>
            </a:r>
            <a:r>
              <a:rPr lang="en-US" sz="2800" b="0" i="1" dirty="0">
                <a:effectLst/>
                <a:latin typeface="+mj-lt"/>
              </a:rPr>
              <a:t> media: </a:t>
            </a:r>
            <a:r>
              <a:rPr lang="en-US" sz="2800" b="0" i="1" dirty="0" err="1">
                <a:effectLst/>
                <a:latin typeface="+mj-lt"/>
              </a:rPr>
              <a:t>Komputer</a:t>
            </a:r>
            <a:r>
              <a:rPr lang="en-US" sz="2800" b="0" i="1" dirty="0">
                <a:effectLst/>
                <a:latin typeface="+mj-lt"/>
              </a:rPr>
              <a:t>, HP, etc. yang </a:t>
            </a:r>
            <a:r>
              <a:rPr lang="en-US" sz="2800" b="0" i="1" dirty="0" err="1">
                <a:effectLst/>
                <a:latin typeface="+mj-lt"/>
              </a:rPr>
              <a:t>memiliki</a:t>
            </a:r>
            <a:r>
              <a:rPr lang="en-US" sz="2800" b="0" i="1" dirty="0">
                <a:effectLst/>
                <a:latin typeface="+mj-lt"/>
              </a:rPr>
              <a:t> </a:t>
            </a:r>
            <a:r>
              <a:rPr lang="en-US" sz="2800" b="0" i="1" dirty="0" err="1">
                <a:effectLst/>
                <a:latin typeface="+mj-lt"/>
              </a:rPr>
              <a:t>akses</a:t>
            </a:r>
            <a:r>
              <a:rPr lang="en-US" sz="2800" b="0" i="1" dirty="0">
                <a:effectLst/>
                <a:latin typeface="+mj-lt"/>
              </a:rPr>
              <a:t> internet</a:t>
            </a:r>
            <a:endParaRPr lang="en-US" sz="2800" i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684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35" y="519952"/>
            <a:ext cx="6570534" cy="43803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830" y="206379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HTML Headings</a:t>
            </a:r>
          </a:p>
        </p:txBody>
      </p:sp>
      <p:sp>
        <p:nvSpPr>
          <p:cNvPr id="6" name="Rectangle 5"/>
          <p:cNvSpPr/>
          <p:nvPr/>
        </p:nvSpPr>
        <p:spPr>
          <a:xfrm>
            <a:off x="959397" y="509213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+mj-lt"/>
              </a:rPr>
              <a:t>HTML Paragraph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4437" y="52410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 paragraph.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This is another paragraph.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CD6EF2B-6016-4FB5-8E58-BBA3D402E343}"/>
              </a:ext>
            </a:extLst>
          </p:cNvPr>
          <p:cNvSpPr txBox="1"/>
          <p:nvPr/>
        </p:nvSpPr>
        <p:spPr>
          <a:xfrm>
            <a:off x="374863" y="272655"/>
            <a:ext cx="353212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Tag-tag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85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49495" y="1488992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+mj-lt"/>
              </a:rPr>
              <a:t>HTML Links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31742" y="1181216"/>
            <a:ext cx="7618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C143C"/>
                </a:solidFill>
                <a:latin typeface="Consolas" panose="020B0609020204030204" pitchFamily="49" charset="0"/>
              </a:rPr>
              <a:t>href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"http://www.w3schools.com"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This is a link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331742" y="2699524"/>
            <a:ext cx="7618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img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 err="1">
                <a:solidFill>
                  <a:srgbClr val="DC143C"/>
                </a:solidFill>
                <a:latin typeface="Consolas" panose="020B0609020204030204" pitchFamily="49" charset="0"/>
              </a:rPr>
              <a:t>src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"w3schools.jpg"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alt=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"W3Schools.com“	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width=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"104"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	height=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"142"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img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990928" y="3192602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+mj-lt"/>
              </a:rPr>
              <a:t>HTML Images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11971" y="4587163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ul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it-IT" sz="2400" dirty="0"/>
            </a:b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Coffee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/li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it-IT" sz="2400" dirty="0"/>
            </a:b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Tea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/li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it-IT" sz="2400" dirty="0"/>
            </a:b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2400" dirty="0">
                <a:solidFill>
                  <a:srgbClr val="000000"/>
                </a:solidFill>
                <a:latin typeface="Consolas" panose="020B0609020204030204" pitchFamily="49" charset="0"/>
              </a:rPr>
              <a:t>Milk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/li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it-IT" sz="2400" dirty="0"/>
            </a:b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2400" dirty="0">
                <a:solidFill>
                  <a:srgbClr val="A52A2A"/>
                </a:solidFill>
                <a:latin typeface="Consolas" panose="020B0609020204030204" pitchFamily="49" charset="0"/>
              </a:rPr>
              <a:t>/ul</a:t>
            </a:r>
            <a:r>
              <a:rPr lang="it-IT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432362" y="4896212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+mj-lt"/>
              </a:rPr>
              <a:t>HTML List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83C27A29-DC54-44C7-A7AC-67ECC2E2A44C}"/>
              </a:ext>
            </a:extLst>
          </p:cNvPr>
          <p:cNvSpPr txBox="1"/>
          <p:nvPr/>
        </p:nvSpPr>
        <p:spPr>
          <a:xfrm>
            <a:off x="374863" y="272655"/>
            <a:ext cx="353212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Tag-tag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692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6914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Bahasa Internet: HTML, CSS dan 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1314"/>
            <a:ext cx="10515600" cy="3825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Bahasa dan Protokol komunikasi inter-net</a:t>
            </a:r>
          </a:p>
          <a:p>
            <a:pPr>
              <a:lnSpc>
                <a:spcPct val="150000"/>
              </a:lnSpc>
            </a:pP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Struktur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Halaman Web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HTML –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HyperText</a:t>
            </a: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 Markup Language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CSS – Cascading 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StyleSheet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9179" y="1737864"/>
            <a:ext cx="275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HTML Tables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0823" y="206103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style=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"width:100%"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 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Jill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Smith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Eve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Jackson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94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141680" y="4097946"/>
          <a:ext cx="5190144" cy="1898820"/>
        </p:xfrm>
        <a:graphic>
          <a:graphicData uri="http://schemas.openxmlformats.org/drawingml/2006/table">
            <a:tbl>
              <a:tblPr/>
              <a:tblGrid>
                <a:gridCol w="1297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7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105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Number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First Name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Last Name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Points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105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1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Eve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Jackson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94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10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John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Doe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80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10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Adam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Johnson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67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10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Jill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Smith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50</a:t>
                      </a:r>
                    </a:p>
                  </a:txBody>
                  <a:tcPr marL="67962" marR="67962" marT="67962" marB="67962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Bent Arrow 8"/>
          <p:cNvSpPr/>
          <p:nvPr/>
        </p:nvSpPr>
        <p:spPr>
          <a:xfrm rot="4968481">
            <a:off x="5207227" y="2994660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C0BFF8-65A5-40F1-8B11-CDBD1633C1F5}"/>
              </a:ext>
            </a:extLst>
          </p:cNvPr>
          <p:cNvSpPr txBox="1"/>
          <p:nvPr/>
        </p:nvSpPr>
        <p:spPr>
          <a:xfrm>
            <a:off x="374863" y="272655"/>
            <a:ext cx="353212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Tag-tag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14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77723" y="1685605"/>
            <a:ext cx="27574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HTML Forms</a:t>
            </a:r>
          </a:p>
        </p:txBody>
      </p:sp>
      <p:sp>
        <p:nvSpPr>
          <p:cNvPr id="9" name="Bent Arrow 8"/>
          <p:cNvSpPr/>
          <p:nvPr/>
        </p:nvSpPr>
        <p:spPr>
          <a:xfrm rot="4968481">
            <a:off x="7170815" y="3484174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6971" y="2207584"/>
            <a:ext cx="65985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First name: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type=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"text"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0000CD"/>
                </a:solidFill>
                <a:latin typeface="Consolas" panose="020B0609020204030204" pitchFamily="49" charset="0"/>
              </a:rPr>
              <a:t>firstname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Last name: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type=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"text"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name=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 err="1">
                <a:solidFill>
                  <a:srgbClr val="0000CD"/>
                </a:solidFill>
                <a:latin typeface="Consolas" panose="020B0609020204030204" pitchFamily="49" charset="0"/>
              </a:rPr>
              <a:t>lastname</a:t>
            </a:r>
            <a:r>
              <a:rPr lang="en-US" sz="24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A52A2A"/>
                </a:solidFill>
                <a:latin typeface="Consolas" panose="020B0609020204030204" pitchFamily="49" charset="0"/>
              </a:rPr>
              <a:t>/form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97" y="4587683"/>
            <a:ext cx="3921864" cy="1785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 Box 2">
            <a:extLst>
              <a:ext uri="{FF2B5EF4-FFF2-40B4-BE49-F238E27FC236}">
                <a16:creationId xmlns:a16="http://schemas.microsoft.com/office/drawing/2014/main" id="{30888241-D3DE-4111-AC05-ED9A8E9E845E}"/>
              </a:ext>
            </a:extLst>
          </p:cNvPr>
          <p:cNvSpPr txBox="1"/>
          <p:nvPr/>
        </p:nvSpPr>
        <p:spPr>
          <a:xfrm>
            <a:off x="595580" y="587965"/>
            <a:ext cx="3532121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Tag-tag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HTML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4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1205A10A-8704-4BD0-A6CB-B404B687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" r="23298" b="1532"/>
          <a:stretch/>
        </p:blipFill>
        <p:spPr>
          <a:xfrm>
            <a:off x="4435364" y="174661"/>
            <a:ext cx="7756636" cy="6136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4E6A5C-5778-4C35-A35A-3C888586F332}"/>
              </a:ext>
            </a:extLst>
          </p:cNvPr>
          <p:cNvSpPr/>
          <p:nvPr/>
        </p:nvSpPr>
        <p:spPr>
          <a:xfrm>
            <a:off x="3074276" y="126124"/>
            <a:ext cx="9143999" cy="6185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bg1">
                  <a:alpha val="93000"/>
                </a:schemeClr>
              </a:gs>
              <a:gs pos="100000">
                <a:schemeClr val="bg1">
                  <a:alpha val="33000"/>
                  <a:lumMod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HTML dan CSS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</a:t>
            </a:r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WebGIS</a:t>
            </a:r>
            <a:endParaRPr lang="en-US" altLang="id-ID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04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669606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Cascading Stylesheet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(CSS)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810CF5-EAC5-46B1-961A-BDA202EA8352}"/>
              </a:ext>
            </a:extLst>
          </p:cNvPr>
          <p:cNvSpPr/>
          <p:nvPr/>
        </p:nvSpPr>
        <p:spPr>
          <a:xfrm>
            <a:off x="1289606" y="2897565"/>
            <a:ext cx="8095101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&lt;p class='</a:t>
            </a:r>
            <a:r>
              <a:rPr lang="en-US" sz="3600" dirty="0" err="1"/>
              <a:t>biru</a:t>
            </a:r>
            <a:r>
              <a:rPr lang="en-US" sz="3600" dirty="0"/>
              <a:t>'&gt; </a:t>
            </a:r>
            <a:r>
              <a:rPr lang="en-US" sz="3600" dirty="0" err="1"/>
              <a:t>Ini</a:t>
            </a:r>
            <a:r>
              <a:rPr lang="en-US" sz="3600" dirty="0"/>
              <a:t> </a:t>
            </a:r>
            <a:r>
              <a:rPr lang="en-US" sz="3600" dirty="0" err="1"/>
              <a:t>tulisan</a:t>
            </a:r>
            <a:r>
              <a:rPr lang="en-US" sz="3600" dirty="0"/>
              <a:t> </a:t>
            </a:r>
            <a:r>
              <a:rPr lang="en-US" sz="3600" dirty="0" err="1"/>
              <a:t>warna</a:t>
            </a:r>
            <a:r>
              <a:rPr lang="en-US" sz="3600" dirty="0"/>
              <a:t> </a:t>
            </a:r>
            <a:r>
              <a:rPr lang="en-US" sz="3600" dirty="0" err="1"/>
              <a:t>biru</a:t>
            </a:r>
            <a:r>
              <a:rPr lang="en-US" sz="3600" dirty="0"/>
              <a:t> &lt;/p&gt;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498CA5-FDBF-42A5-A410-EA7AB99CAAA5}"/>
              </a:ext>
            </a:extLst>
          </p:cNvPr>
          <p:cNvSpPr/>
          <p:nvPr/>
        </p:nvSpPr>
        <p:spPr>
          <a:xfrm>
            <a:off x="1524000" y="4592642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.</a:t>
            </a:r>
            <a:r>
              <a:rPr lang="en-US" sz="3600" dirty="0" err="1"/>
              <a:t>biru</a:t>
            </a:r>
            <a:r>
              <a:rPr lang="en-US" sz="3600" dirty="0"/>
              <a:t> {</a:t>
            </a:r>
          </a:p>
          <a:p>
            <a:r>
              <a:rPr lang="en-US" sz="3600" dirty="0"/>
              <a:t>  </a:t>
            </a:r>
            <a:r>
              <a:rPr lang="en-US" sz="3600" dirty="0" err="1"/>
              <a:t>color:blue</a:t>
            </a:r>
            <a:r>
              <a:rPr lang="en-US" sz="3600" dirty="0"/>
              <a:t>  </a:t>
            </a:r>
          </a:p>
          <a:p>
            <a:r>
              <a:rPr lang="en-US" sz="3600" dirty="0"/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A0E563-57BD-4FDE-90D7-10C2B4171AA2}"/>
              </a:ext>
            </a:extLst>
          </p:cNvPr>
          <p:cNvSpPr/>
          <p:nvPr/>
        </p:nvSpPr>
        <p:spPr>
          <a:xfrm>
            <a:off x="857113" y="2152218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</a:rPr>
              <a:t>HTML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927518-A8B3-4EDA-A0C9-8A59B3BDC485}"/>
              </a:ext>
            </a:extLst>
          </p:cNvPr>
          <p:cNvSpPr/>
          <p:nvPr/>
        </p:nvSpPr>
        <p:spPr>
          <a:xfrm>
            <a:off x="811578" y="3905485"/>
            <a:ext cx="275748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</a:rPr>
              <a:t>CSS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2ABAF-C7E5-41D0-B153-3D0C26E68055}"/>
              </a:ext>
            </a:extLst>
          </p:cNvPr>
          <p:cNvSpPr/>
          <p:nvPr/>
        </p:nvSpPr>
        <p:spPr>
          <a:xfrm>
            <a:off x="5115790" y="5469805"/>
            <a:ext cx="3698804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Ini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tulisan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warna</a:t>
            </a: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biru</a:t>
            </a:r>
            <a:endParaRPr lang="en-US" sz="2000" b="1" dirty="0">
              <a:solidFill>
                <a:srgbClr val="0070C0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0A48F89-FED5-4698-8671-78DCA4D750CA}"/>
              </a:ext>
            </a:extLst>
          </p:cNvPr>
          <p:cNvSpPr txBox="1">
            <a:spLocks/>
          </p:cNvSpPr>
          <p:nvPr/>
        </p:nvSpPr>
        <p:spPr>
          <a:xfrm>
            <a:off x="3348065" y="1258402"/>
            <a:ext cx="8459787" cy="7620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>
                <a:latin typeface="+mj-lt"/>
              </a:rPr>
              <a:t>CSS is the Property of HTML</a:t>
            </a:r>
          </a:p>
        </p:txBody>
      </p:sp>
      <p:sp>
        <p:nvSpPr>
          <p:cNvPr id="14" name="Bent Arrow 14">
            <a:extLst>
              <a:ext uri="{FF2B5EF4-FFF2-40B4-BE49-F238E27FC236}">
                <a16:creationId xmlns:a16="http://schemas.microsoft.com/office/drawing/2014/main" id="{78B6349B-44A9-4426-BB19-DBE322ABB047}"/>
              </a:ext>
            </a:extLst>
          </p:cNvPr>
          <p:cNvSpPr/>
          <p:nvPr/>
        </p:nvSpPr>
        <p:spPr>
          <a:xfrm rot="4968481">
            <a:off x="5689092" y="4221617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49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669606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Cascading Stylesheet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(CSS)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0A48F89-FED5-4698-8671-78DCA4D750CA}"/>
              </a:ext>
            </a:extLst>
          </p:cNvPr>
          <p:cNvSpPr txBox="1">
            <a:spLocks/>
          </p:cNvSpPr>
          <p:nvPr/>
        </p:nvSpPr>
        <p:spPr>
          <a:xfrm>
            <a:off x="3348065" y="841447"/>
            <a:ext cx="8459787" cy="7620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i="1" dirty="0" err="1">
                <a:latin typeface="+mj-lt"/>
              </a:rPr>
              <a:t>Bagaimana</a:t>
            </a:r>
            <a:r>
              <a:rPr lang="en-US" sz="2800" i="1" dirty="0">
                <a:latin typeface="+mj-lt"/>
              </a:rPr>
              <a:t> CSS </a:t>
            </a:r>
            <a:r>
              <a:rPr lang="en-US" sz="2800" i="1" dirty="0" err="1">
                <a:latin typeface="+mj-lt"/>
              </a:rPr>
              <a:t>dipanggil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dari</a:t>
            </a:r>
            <a:r>
              <a:rPr lang="en-US" sz="2800" i="1" dirty="0">
                <a:latin typeface="+mj-lt"/>
              </a:rPr>
              <a:t> HTML?</a:t>
            </a:r>
          </a:p>
        </p:txBody>
      </p:sp>
      <p:pic>
        <p:nvPicPr>
          <p:cNvPr id="15" name="table">
            <a:extLst>
              <a:ext uri="{FF2B5EF4-FFF2-40B4-BE49-F238E27FC236}">
                <a16:creationId xmlns:a16="http://schemas.microsoft.com/office/drawing/2014/main" id="{444171C5-F473-48FE-A14B-1D02A841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969" y="1438970"/>
            <a:ext cx="9778310" cy="53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669606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Cascading Stylesheet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(CSS)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0A48F89-FED5-4698-8671-78DCA4D750CA}"/>
              </a:ext>
            </a:extLst>
          </p:cNvPr>
          <p:cNvSpPr txBox="1">
            <a:spLocks/>
          </p:cNvSpPr>
          <p:nvPr/>
        </p:nvSpPr>
        <p:spPr>
          <a:xfrm>
            <a:off x="3660681" y="1157070"/>
            <a:ext cx="8459787" cy="7620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>
                <a:latin typeface="+mj-lt"/>
              </a:rPr>
              <a:t>CSS Selector: </a:t>
            </a:r>
            <a:r>
              <a:rPr lang="en-US" sz="2800" dirty="0" err="1">
                <a:latin typeface="+mj-lt"/>
              </a:rPr>
              <a:t>Elemen</a:t>
            </a:r>
            <a:r>
              <a:rPr lang="en-US" sz="2800" dirty="0">
                <a:latin typeface="+mj-lt"/>
              </a:rPr>
              <a:t> HTML </a:t>
            </a:r>
            <a:r>
              <a:rPr lang="en-US" sz="2800" b="1" dirty="0">
                <a:latin typeface="+mj-lt"/>
              </a:rPr>
              <a:t>mana </a:t>
            </a:r>
            <a:r>
              <a:rPr lang="en-US" sz="2800" dirty="0">
                <a:latin typeface="+mj-lt"/>
              </a:rPr>
              <a:t>yang </a:t>
            </a:r>
            <a:r>
              <a:rPr lang="en-US" sz="2800" dirty="0" err="1">
                <a:latin typeface="+mj-lt"/>
              </a:rPr>
              <a:t>ditarget</a:t>
            </a:r>
            <a:r>
              <a:rPr lang="en-US" sz="2800" dirty="0">
                <a:latin typeface="+mj-lt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EC84EF-23E2-44AA-9647-26266EAD6C06}"/>
              </a:ext>
            </a:extLst>
          </p:cNvPr>
          <p:cNvSpPr/>
          <p:nvPr/>
        </p:nvSpPr>
        <p:spPr>
          <a:xfrm>
            <a:off x="1062065" y="28288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54FF74-7B8F-4B12-86C5-CE7835627560}"/>
              </a:ext>
            </a:extLst>
          </p:cNvPr>
          <p:cNvSpPr/>
          <p:nvPr/>
        </p:nvSpPr>
        <p:spPr>
          <a:xfrm>
            <a:off x="4656898" y="2622916"/>
            <a:ext cx="3257550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A52A2A"/>
                </a:solidFill>
                <a:latin typeface="Consolas" panose="020B0609020204030204" pitchFamily="49" charset="0"/>
              </a:rPr>
              <a:t>#para1 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dirty="0" err="1">
                <a:solidFill>
                  <a:srgbClr val="DC143C"/>
                </a:solidFill>
                <a:latin typeface="Consolas" panose="020B0609020204030204" pitchFamily="49" charset="0"/>
              </a:rPr>
              <a:t>text-align</a:t>
            </a:r>
            <a:r>
              <a:rPr lang="es-ES" dirty="0">
                <a:solidFill>
                  <a:srgbClr val="DC143C"/>
                </a:solidFill>
                <a:latin typeface="Consolas" panose="020B0609020204030204" pitchFamily="49" charset="0"/>
              </a:rPr>
              <a:t>:</a:t>
            </a:r>
            <a:r>
              <a:rPr lang="es-E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s-E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s-E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s-ES" dirty="0"/>
            </a:b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C1755-B4F8-4CDF-B09D-7A27C1EC4073}"/>
              </a:ext>
            </a:extLst>
          </p:cNvPr>
          <p:cNvSpPr/>
          <p:nvPr/>
        </p:nvSpPr>
        <p:spPr>
          <a:xfrm>
            <a:off x="642964" y="5163551"/>
            <a:ext cx="3362325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.center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CCB3D-8781-409E-B345-B2915253C37B}"/>
              </a:ext>
            </a:extLst>
          </p:cNvPr>
          <p:cNvSpPr/>
          <p:nvPr/>
        </p:nvSpPr>
        <p:spPr>
          <a:xfrm>
            <a:off x="642964" y="2105263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Element selector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ABB342-6A1D-4025-86C0-C348371323D5}"/>
              </a:ext>
            </a:extLst>
          </p:cNvPr>
          <p:cNvSpPr/>
          <p:nvPr/>
        </p:nvSpPr>
        <p:spPr>
          <a:xfrm>
            <a:off x="4367179" y="2061075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ID selector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03FB0F-0DEC-41F2-8520-5F8805A274E5}"/>
              </a:ext>
            </a:extLst>
          </p:cNvPr>
          <p:cNvSpPr/>
          <p:nvPr/>
        </p:nvSpPr>
        <p:spPr>
          <a:xfrm>
            <a:off x="919188" y="4401656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Class selector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42D80-63EE-4B70-9E14-8C52F2FE8D37}"/>
              </a:ext>
            </a:extLst>
          </p:cNvPr>
          <p:cNvSpPr/>
          <p:nvPr/>
        </p:nvSpPr>
        <p:spPr>
          <a:xfrm>
            <a:off x="8719743" y="3189531"/>
            <a:ext cx="3299497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 .center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479CB7-655F-4011-8771-8BB4CB1B2AD6}"/>
              </a:ext>
            </a:extLst>
          </p:cNvPr>
          <p:cNvSpPr/>
          <p:nvPr/>
        </p:nvSpPr>
        <p:spPr>
          <a:xfrm>
            <a:off x="5628448" y="510076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h1, h2, p 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text-align: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center;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color: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 red;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20321A-B9BD-4C47-AFFA-30D02CE6D4BC}"/>
              </a:ext>
            </a:extLst>
          </p:cNvPr>
          <p:cNvSpPr/>
          <p:nvPr/>
        </p:nvSpPr>
        <p:spPr>
          <a:xfrm>
            <a:off x="8308013" y="2635878"/>
            <a:ext cx="320541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Selective selector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D6C0AC-C150-4E44-A23D-94E34A7507F8}"/>
              </a:ext>
            </a:extLst>
          </p:cNvPr>
          <p:cNvSpPr/>
          <p:nvPr/>
        </p:nvSpPr>
        <p:spPr>
          <a:xfrm>
            <a:off x="5052184" y="4553017"/>
            <a:ext cx="2862263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Grouping selector</a:t>
            </a:r>
          </a:p>
        </p:txBody>
      </p:sp>
    </p:spTree>
    <p:extLst>
      <p:ext uri="{BB962C8B-B14F-4D97-AF65-F5344CB8AC3E}">
        <p14:creationId xmlns:p14="http://schemas.microsoft.com/office/powerpoint/2010/main" val="4196497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374863" y="272655"/>
            <a:ext cx="669606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Cascading Stylesheet </a:t>
            </a:r>
            <a:r>
              <a:rPr lang="en-US" altLang="id-ID" sz="44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(CSS)</a:t>
            </a:r>
            <a:endParaRPr lang="en-US" altLang="id-ID" sz="4400" b="1" dirty="0">
              <a:solidFill>
                <a:srgbClr val="0070C0"/>
              </a:solidFill>
              <a:latin typeface="Candara" panose="020E0502030303020204" pitchFamily="34" charset="0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0A48F89-FED5-4698-8671-78DCA4D750CA}"/>
              </a:ext>
            </a:extLst>
          </p:cNvPr>
          <p:cNvSpPr txBox="1">
            <a:spLocks/>
          </p:cNvSpPr>
          <p:nvPr/>
        </p:nvSpPr>
        <p:spPr>
          <a:xfrm>
            <a:off x="0" y="1245191"/>
            <a:ext cx="11079944" cy="76200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 err="1">
                <a:latin typeface="+mj-lt"/>
              </a:rPr>
              <a:t>Bagaimana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cara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merubah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warna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huruf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b="1" i="1" dirty="0" err="1">
                <a:latin typeface="+mj-lt"/>
              </a:rPr>
              <a:t>Tombol</a:t>
            </a:r>
            <a:r>
              <a:rPr lang="en-US" sz="2800" b="1" i="1" dirty="0">
                <a:latin typeface="+mj-lt"/>
              </a:rPr>
              <a:t> 1 </a:t>
            </a:r>
            <a:r>
              <a:rPr lang="en-US" sz="2800" b="1" i="1" dirty="0" err="1">
                <a:latin typeface="+mj-lt"/>
              </a:rPr>
              <a:t>menjadi</a:t>
            </a:r>
            <a:r>
              <a:rPr lang="en-US" sz="2800" b="1" i="1" dirty="0">
                <a:latin typeface="+mj-lt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+mj-lt"/>
              </a:rPr>
              <a:t>merah</a:t>
            </a:r>
            <a:r>
              <a:rPr lang="en-US" sz="2800" b="1" i="1" dirty="0">
                <a:solidFill>
                  <a:srgbClr val="FF0000"/>
                </a:solidFill>
                <a:latin typeface="+mj-lt"/>
              </a:rPr>
              <a:t> </a:t>
            </a:r>
          </a:p>
          <a:p>
            <a:pPr algn="ctr"/>
            <a:r>
              <a:rPr lang="en-US" sz="2800" i="1" dirty="0" err="1">
                <a:latin typeface="+mj-lt"/>
              </a:rPr>
              <a:t>tanpa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merubah</a:t>
            </a:r>
            <a:r>
              <a:rPr lang="en-US" sz="2800" i="1" dirty="0">
                <a:latin typeface="+mj-lt"/>
              </a:rPr>
              <a:t> </a:t>
            </a:r>
            <a:r>
              <a:rPr lang="en-US" sz="2800" i="1" dirty="0" err="1">
                <a:latin typeface="+mj-lt"/>
              </a:rPr>
              <a:t>tombol</a:t>
            </a:r>
            <a:r>
              <a:rPr lang="en-US" sz="2800" i="1" dirty="0">
                <a:latin typeface="+mj-lt"/>
              </a:rPr>
              <a:t> 2?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2B2EAA-025B-4A8D-B103-B454C3ADBDBB}"/>
              </a:ext>
            </a:extLst>
          </p:cNvPr>
          <p:cNvSpPr txBox="1"/>
          <p:nvPr/>
        </p:nvSpPr>
        <p:spPr>
          <a:xfrm>
            <a:off x="374863" y="2327225"/>
            <a:ext cx="861979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div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"peta"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h1</a:t>
            </a:r>
            <a:r>
              <a:rPr lang="en-US" sz="2400" dirty="0">
                <a:latin typeface="Consolas" panose="020B0609020204030204" pitchFamily="49" charset="0"/>
              </a:rPr>
              <a:t>&gt; Peta </a:t>
            </a:r>
            <a:r>
              <a:rPr lang="en-US" sz="2400" dirty="0" err="1">
                <a:latin typeface="Consolas" panose="020B0609020204030204" pitchFamily="49" charset="0"/>
              </a:rPr>
              <a:t>Desa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Segoroyoso</a:t>
            </a:r>
            <a:r>
              <a:rPr lang="en-US" sz="2400" dirty="0">
                <a:latin typeface="Consolas" panose="020B0609020204030204" pitchFamily="49" charset="0"/>
              </a:rPr>
              <a:t>&lt;/h1&gt;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div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"menu-peta"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		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button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"button"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b="1" dirty="0">
                <a:latin typeface="Consolas" panose="020B0609020204030204" pitchFamily="49" charset="0"/>
              </a:rPr>
              <a:t>			</a:t>
            </a:r>
            <a:r>
              <a:rPr lang="en-US" sz="2400" b="1" dirty="0" err="1">
                <a:latin typeface="Consolas" panose="020B0609020204030204" pitchFamily="49" charset="0"/>
              </a:rPr>
              <a:t>Tombol</a:t>
            </a:r>
            <a:r>
              <a:rPr lang="en-US" sz="2400" b="1" dirty="0">
                <a:latin typeface="Consolas" panose="020B0609020204030204" pitchFamily="49" charset="0"/>
              </a:rPr>
              <a:t> 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	&lt;/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button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&lt;/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div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button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n-US" sz="2400" dirty="0"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"button"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	</a:t>
            </a:r>
            <a:r>
              <a:rPr lang="en-US" sz="2400" dirty="0" err="1">
                <a:latin typeface="Consolas" panose="020B0609020204030204" pitchFamily="49" charset="0"/>
              </a:rPr>
              <a:t>Tombol</a:t>
            </a:r>
            <a:r>
              <a:rPr lang="en-US" sz="2400" dirty="0">
                <a:latin typeface="Consolas" panose="020B0609020204030204" pitchFamily="49" charset="0"/>
              </a:rPr>
              <a:t> 2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&lt;/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button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&lt;/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div</a:t>
            </a:r>
            <a:r>
              <a:rPr lang="en-US" sz="2400" dirty="0">
                <a:latin typeface="Consolas" panose="020B0609020204030204" pitchFamily="49" charset="0"/>
              </a:rPr>
              <a:t>&gt;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2AF544-DF25-42C2-BB8D-F0AF76CF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54" y="2327225"/>
            <a:ext cx="5558206" cy="23866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7A4E44-7F73-42AE-A940-62090DA079A7}"/>
              </a:ext>
            </a:extLst>
          </p:cNvPr>
          <p:cNvSpPr txBox="1"/>
          <p:nvPr/>
        </p:nvSpPr>
        <p:spPr>
          <a:xfrm>
            <a:off x="6928356" y="4901306"/>
            <a:ext cx="47225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.menu-peta button {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	color: red;</a:t>
            </a:r>
          </a:p>
          <a:p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2968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264505" y="146532"/>
            <a:ext cx="2826415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Game </a:t>
            </a:r>
            <a:r>
              <a:rPr lang="en-US" altLang="id-ID" sz="4800" b="1" dirty="0">
                <a:solidFill>
                  <a:srgbClr val="00B05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ON</a:t>
            </a:r>
            <a:r>
              <a:rPr lang="en-US" altLang="id-ID" sz="4800" b="1" dirty="0">
                <a:solidFill>
                  <a:srgbClr val="0070C0"/>
                </a:solidFill>
                <a:latin typeface="Candara" panose="020E0502030303020204" pitchFamily="34" charset="0"/>
                <a:cs typeface="Segoe UI" panose="020B0502040204020203" pitchFamily="34" charset="0"/>
                <a:sym typeface="+mn-ea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7F9BD-CA2F-416C-BDF2-25C791011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9" y="1072125"/>
            <a:ext cx="10689021" cy="5117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74D420-E680-4001-97BD-BD861F5C6C48}"/>
              </a:ext>
            </a:extLst>
          </p:cNvPr>
          <p:cNvSpPr txBox="1"/>
          <p:nvPr/>
        </p:nvSpPr>
        <p:spPr>
          <a:xfrm>
            <a:off x="2636783" y="6249803"/>
            <a:ext cx="60933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https://flukeout.github.io/</a:t>
            </a:r>
          </a:p>
        </p:txBody>
      </p:sp>
    </p:spTree>
    <p:extLst>
      <p:ext uri="{BB962C8B-B14F-4D97-AF65-F5344CB8AC3E}">
        <p14:creationId xmlns:p14="http://schemas.microsoft.com/office/powerpoint/2010/main" val="3471891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62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TERIMA KASIH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pen computer sitting on top of a table&#10;&#10;Description automatically generated">
            <a:extLst>
              <a:ext uri="{FF2B5EF4-FFF2-40B4-BE49-F238E27FC236}">
                <a16:creationId xmlns:a16="http://schemas.microsoft.com/office/drawing/2014/main" id="{1205A10A-8704-4BD0-A6CB-B404B687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0" r="23298" b="1532"/>
          <a:stretch/>
        </p:blipFill>
        <p:spPr>
          <a:xfrm>
            <a:off x="4435364" y="174661"/>
            <a:ext cx="7756636" cy="6136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4E6A5C-5778-4C35-A35A-3C888586F332}"/>
              </a:ext>
            </a:extLst>
          </p:cNvPr>
          <p:cNvSpPr/>
          <p:nvPr/>
        </p:nvSpPr>
        <p:spPr>
          <a:xfrm>
            <a:off x="3074276" y="126124"/>
            <a:ext cx="9143999" cy="618510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3000">
                <a:schemeClr val="bg1">
                  <a:alpha val="93000"/>
                </a:schemeClr>
              </a:gs>
              <a:gs pos="100000">
                <a:schemeClr val="bg1">
                  <a:alpha val="33000"/>
                  <a:lumMod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2630" y="3164116"/>
            <a:ext cx="9144000" cy="1115106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</a:rPr>
              <a:t>Bahasa dan Protokol Internet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2630" y="451644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Dasar Internet dan </a:t>
            </a:r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WebGIS</a:t>
            </a:r>
            <a:endParaRPr lang="en-US" altLang="id-ID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lient" descr="http://www.wpclipart.com/computer/PCs/thin_cl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31" y="4099862"/>
            <a:ext cx="234365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openclipart.org/image/800px/svg_to_png/163711/database_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244" y="1505306"/>
            <a:ext cx="1731433" cy="212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ttpwww" descr="http://cerebrotech-ng.com/cerebrotech/ser/webdev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03" y="4423774"/>
            <a:ext cx="1800200" cy="10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iped Right Arrow 3"/>
          <p:cNvSpPr/>
          <p:nvPr/>
        </p:nvSpPr>
        <p:spPr>
          <a:xfrm rot="20133984">
            <a:off x="3386017" y="3091999"/>
            <a:ext cx="1598140" cy="74464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REQUEST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19" y="2221543"/>
            <a:ext cx="2260999" cy="187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990" y="2652821"/>
            <a:ext cx="2260999" cy="1878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triped Right Arrow 8"/>
          <p:cNvSpPr/>
          <p:nvPr/>
        </p:nvSpPr>
        <p:spPr>
          <a:xfrm rot="20050257" flipH="1">
            <a:off x="6991299" y="3986883"/>
            <a:ext cx="1952600" cy="6098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Response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13" y="4295784"/>
            <a:ext cx="961899" cy="727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28600" y="277653"/>
            <a:ext cx="10515600" cy="1325563"/>
          </a:xfrm>
        </p:spPr>
        <p:txBody>
          <a:bodyPr/>
          <a:lstStyle/>
          <a:p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How '</a:t>
            </a:r>
            <a:r>
              <a:rPr lang="en-US" altLang="id-ID" sz="32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Internet</a:t>
            </a:r>
            <a:r>
              <a:rPr lang="en-US" altLang="id-ID" sz="32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' Works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489200" y="5755640"/>
            <a:ext cx="725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Client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802370" y="940435"/>
            <a:ext cx="795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Server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0.04549 1.11111E-6 C 0.0658 1.11111E-6 0.09097 -0.03634 0.09097 -0.06574 L 0.09097 -0.13148 " pathEditMode="relative" rAng="0" ptsTypes="FfFF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9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0329 0.0044 L 0.37466 -0.226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-1155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indefinite" fill="remov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39427 0.2236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22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repeatCount="indefinite" fill="remove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4" grpId="2" bldLvl="0" animBg="1"/>
      <p:bldP spid="9" grpId="0" bldLvl="0" animBg="1"/>
      <p:bldP spid="9" grpId="1" bldLvl="0" animBg="1"/>
      <p:bldP spid="9" grpId="2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>
            <a:extLst>
              <a:ext uri="{FF2B5EF4-FFF2-40B4-BE49-F238E27FC236}">
                <a16:creationId xmlns:a16="http://schemas.microsoft.com/office/drawing/2014/main" id="{667388F0-5AA3-4A01-9504-2633A2A6B246}"/>
              </a:ext>
            </a:extLst>
          </p:cNvPr>
          <p:cNvSpPr txBox="1"/>
          <p:nvPr/>
        </p:nvSpPr>
        <p:spPr>
          <a:xfrm>
            <a:off x="754680" y="304926"/>
            <a:ext cx="11053026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Bagaimana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 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Client 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dan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 Server </a:t>
            </a:r>
            <a:r>
              <a:rPr kumimoji="0" lang="en-US" altLang="id-ID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Berkomunikasi</a:t>
            </a:r>
            <a:r>
              <a:rPr kumimoji="0" lang="en-US" altLang="id-ID" sz="4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Segoe UI" panose="020B0502040204020203" pitchFamily="34" charset="0"/>
                <a:sym typeface="+mn-ea"/>
              </a:rPr>
              <a:t>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A642B63-EEBB-4D59-8CE2-A4EE0D42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61" y="1379293"/>
            <a:ext cx="11242878" cy="547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59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69895" y="268014"/>
            <a:ext cx="5214889" cy="14465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id-ID" sz="4400" b="1" dirty="0" err="1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  <a:sym typeface="+mn-ea"/>
              </a:rPr>
              <a:t>Komponen</a:t>
            </a:r>
            <a:r>
              <a:rPr lang="en-US" altLang="id-ID" sz="44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  <a:sym typeface="+mn-ea"/>
              </a:rPr>
              <a:t> Halaman </a:t>
            </a:r>
            <a:br>
              <a:rPr lang="en-US" altLang="id-ID" sz="44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  <a:sym typeface="+mn-ea"/>
              </a:rPr>
            </a:br>
            <a:r>
              <a:rPr lang="en-US" altLang="id-ID" sz="4400" b="1" dirty="0">
                <a:solidFill>
                  <a:srgbClr val="014A73"/>
                </a:solidFill>
                <a:latin typeface="Candara" panose="020E0502030303020204" pitchFamily="34" charset="0"/>
                <a:cs typeface="Segoe UI Light" panose="020B0502040204020203" pitchFamily="34" charset="0"/>
                <a:sym typeface="+mn-ea"/>
              </a:rPr>
              <a:t>Web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187052-41A2-4E29-B0B6-25141099E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21" y="510540"/>
            <a:ext cx="10953957" cy="607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46690" y="313726"/>
            <a:ext cx="10084676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Struktur</a:t>
            </a:r>
            <a:r>
              <a:rPr lang="en-US" sz="3500" b="1" dirty="0">
                <a:solidFill>
                  <a:srgbClr val="0070C0"/>
                </a:solidFill>
                <a:latin typeface="Candara" panose="020E0502030303020204" pitchFamily="34" charset="0"/>
              </a:rPr>
              <a:t> Halaman Web: </a:t>
            </a:r>
            <a:r>
              <a:rPr lang="en-US" sz="3500" b="1" dirty="0">
                <a:solidFill>
                  <a:srgbClr val="00B050"/>
                </a:solidFill>
                <a:latin typeface="Candara" panose="020E0502030303020204" pitchFamily="34" charset="0"/>
              </a:rPr>
              <a:t>HTML, CSS and JS</a:t>
            </a:r>
          </a:p>
        </p:txBody>
      </p:sp>
      <p:pic>
        <p:nvPicPr>
          <p:cNvPr id="9218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63443" b="5926"/>
          <a:stretch/>
        </p:blipFill>
        <p:spPr bwMode="auto">
          <a:xfrm>
            <a:off x="233119" y="1188910"/>
            <a:ext cx="64285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5628" y="4468996"/>
            <a:ext cx="434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&lt;div id=“</a:t>
            </a:r>
            <a:r>
              <a:rPr lang="en-US" sz="3200" dirty="0" err="1"/>
              <a:t>kucing</a:t>
            </a:r>
            <a:r>
              <a:rPr lang="en-US" sz="3200" dirty="0"/>
              <a:t>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428" y="5620944"/>
            <a:ext cx="434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i="1" dirty="0"/>
              <a:t>HTML </a:t>
            </a:r>
            <a:r>
              <a:rPr lang="en-US" sz="2800" i="1" dirty="0">
                <a:sym typeface="Wingdings" pitchFamily="2" charset="2"/>
              </a:rPr>
              <a:t>is the </a:t>
            </a:r>
            <a:r>
              <a:rPr lang="en-US" sz="2800" b="1" i="1" dirty="0">
                <a:sym typeface="Wingdings" pitchFamily="2" charset="2"/>
              </a:rPr>
              <a:t>Object</a:t>
            </a:r>
            <a:endParaRPr lang="en-US" sz="2800" b="1" i="1" dirty="0"/>
          </a:p>
        </p:txBody>
      </p:sp>
      <p:pic>
        <p:nvPicPr>
          <p:cNvPr id="3" name="Picture 2" descr="http://cache.desktopnexus.com/thumbnails/82136-bigthumbnail.jpg">
            <a:extLst>
              <a:ext uri="{FF2B5EF4-FFF2-40B4-BE49-F238E27FC236}">
                <a16:creationId xmlns:a16="http://schemas.microsoft.com/office/drawing/2014/main" id="{6C2FA449-5956-46E4-B6F1-650A75392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19" y="2071346"/>
            <a:ext cx="5340438" cy="40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6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4" t="34271" b="36580"/>
          <a:stretch/>
        </p:blipFill>
        <p:spPr bwMode="auto">
          <a:xfrm>
            <a:off x="189943" y="1238277"/>
            <a:ext cx="6387884" cy="275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ache.desktopnexus.com/thumbnails/82136-bigthumbn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19" y="2071346"/>
            <a:ext cx="5340438" cy="40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46690" y="4043751"/>
            <a:ext cx="3494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&lt;style&gt;</a:t>
            </a:r>
          </a:p>
          <a:p>
            <a:r>
              <a:rPr lang="en-US" sz="2400" dirty="0"/>
              <a:t>     #</a:t>
            </a:r>
            <a:r>
              <a:rPr lang="en-US" sz="2400" dirty="0" err="1"/>
              <a:t>kucing</a:t>
            </a:r>
            <a:r>
              <a:rPr lang="en-US" sz="2400" dirty="0"/>
              <a:t> {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warnaBulu</a:t>
            </a:r>
            <a:r>
              <a:rPr lang="en-US" sz="2400" dirty="0"/>
              <a:t>: </a:t>
            </a:r>
            <a:r>
              <a:rPr lang="en-US" sz="2400" dirty="0" err="1"/>
              <a:t>hitam</a:t>
            </a:r>
            <a:r>
              <a:rPr lang="en-US" sz="2400" dirty="0"/>
              <a:t>;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panjangEkor</a:t>
            </a:r>
            <a:r>
              <a:rPr lang="en-US" sz="2400" dirty="0"/>
              <a:t>: 4cm}</a:t>
            </a:r>
          </a:p>
          <a:p>
            <a:r>
              <a:rPr lang="en-US" sz="2400" dirty="0"/>
              <a:t>&lt;/style&gt;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273735" y="6082609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CSS </a:t>
            </a:r>
            <a:r>
              <a:rPr lang="en-US" sz="2400" i="1" dirty="0">
                <a:sym typeface="Wingdings" pitchFamily="2" charset="2"/>
              </a:rPr>
              <a:t>define its </a:t>
            </a:r>
            <a:r>
              <a:rPr lang="en-US" sz="2400" b="1" i="1" dirty="0">
                <a:sym typeface="Wingdings" pitchFamily="2" charset="2"/>
              </a:rPr>
              <a:t>Properties</a:t>
            </a:r>
            <a:endParaRPr lang="en-US" sz="2400" b="1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0F4EF0-1C96-4EA6-9140-44D1C40B47E7}"/>
              </a:ext>
            </a:extLst>
          </p:cNvPr>
          <p:cNvSpPr txBox="1">
            <a:spLocks/>
          </p:cNvSpPr>
          <p:nvPr/>
        </p:nvSpPr>
        <p:spPr>
          <a:xfrm>
            <a:off x="446690" y="313726"/>
            <a:ext cx="10084676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Struktur</a:t>
            </a:r>
            <a:r>
              <a:rPr lang="en-US" sz="3500" b="1" dirty="0">
                <a:solidFill>
                  <a:srgbClr val="0070C0"/>
                </a:solidFill>
                <a:latin typeface="Candara" panose="020E0502030303020204" pitchFamily="34" charset="0"/>
              </a:rPr>
              <a:t> Halaman Web: </a:t>
            </a:r>
            <a:r>
              <a:rPr lang="en-US" sz="3500" b="1" dirty="0">
                <a:solidFill>
                  <a:srgbClr val="00B050"/>
                </a:solidFill>
                <a:latin typeface="Candara" panose="020E0502030303020204" pitchFamily="34" charset="0"/>
              </a:rPr>
              <a:t>HTML, CSS and JS</a:t>
            </a:r>
          </a:p>
        </p:txBody>
      </p:sp>
    </p:spTree>
    <p:extLst>
      <p:ext uri="{BB962C8B-B14F-4D97-AF65-F5344CB8AC3E}">
        <p14:creationId xmlns:p14="http://schemas.microsoft.com/office/powerpoint/2010/main" val="119665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__Akademik TGD\S1\SIGNET\Minggu_3\HTML-CSS-JS-Layers-hal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8" t="4218" b="65498"/>
          <a:stretch/>
        </p:blipFill>
        <p:spPr bwMode="auto">
          <a:xfrm>
            <a:off x="201012" y="1215556"/>
            <a:ext cx="6460607" cy="286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34248" y="4303455"/>
            <a:ext cx="44961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Kucing.bobo</a:t>
            </a:r>
            <a:r>
              <a:rPr lang="en-US" sz="2000" b="1" dirty="0"/>
              <a:t>(“no”);</a:t>
            </a:r>
          </a:p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membangunkan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kucing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yg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bobo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sz="2000" dirty="0"/>
          </a:p>
          <a:p>
            <a:r>
              <a:rPr lang="en-US" sz="2000" b="1" dirty="0" err="1"/>
              <a:t>Kucing.tambahEkor</a:t>
            </a:r>
            <a:r>
              <a:rPr lang="en-US" sz="2000" b="1" dirty="0"/>
              <a:t>(“200cm”);</a:t>
            </a:r>
          </a:p>
          <a:p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panjang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ekor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kucing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ditambah</a:t>
            </a:r>
            <a:r>
              <a:rPr lang="en-US" dirty="0">
                <a:solidFill>
                  <a:srgbClr val="FF0000"/>
                </a:solidFill>
              </a:rPr>
              <a:t> 2 meter)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85952" y="5851776"/>
            <a:ext cx="434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JS define </a:t>
            </a:r>
            <a:r>
              <a:rPr lang="en-US" sz="2400" i="1" dirty="0">
                <a:sym typeface="Wingdings" pitchFamily="2" charset="2"/>
              </a:rPr>
              <a:t>its </a:t>
            </a:r>
            <a:r>
              <a:rPr lang="en-US" sz="2400" b="1" i="1" dirty="0">
                <a:sym typeface="Wingdings" pitchFamily="2" charset="2"/>
              </a:rPr>
              <a:t>Action or Method</a:t>
            </a:r>
            <a:endParaRPr lang="en-US" sz="2400" b="1" i="1" dirty="0"/>
          </a:p>
        </p:txBody>
      </p:sp>
      <p:pic>
        <p:nvPicPr>
          <p:cNvPr id="3" name="Picture 2" descr="http://cache.desktopnexus.com/thumbnails/82136-bigthumbnail.jpg">
            <a:extLst>
              <a:ext uri="{FF2B5EF4-FFF2-40B4-BE49-F238E27FC236}">
                <a16:creationId xmlns:a16="http://schemas.microsoft.com/office/drawing/2014/main" id="{9AEEB701-2BF0-479F-9A78-E8D24B21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19" y="2071346"/>
            <a:ext cx="5340438" cy="40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3ACCCA88-E1CD-47D0-9D8C-A3E3E01CFCF2}"/>
              </a:ext>
            </a:extLst>
          </p:cNvPr>
          <p:cNvSpPr txBox="1">
            <a:spLocks/>
          </p:cNvSpPr>
          <p:nvPr/>
        </p:nvSpPr>
        <p:spPr>
          <a:xfrm>
            <a:off x="446690" y="313726"/>
            <a:ext cx="10084676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500" b="1" dirty="0" err="1">
                <a:solidFill>
                  <a:srgbClr val="0070C0"/>
                </a:solidFill>
                <a:latin typeface="Candara" panose="020E0502030303020204" pitchFamily="34" charset="0"/>
              </a:rPr>
              <a:t>Struktur</a:t>
            </a:r>
            <a:r>
              <a:rPr lang="en-US" sz="3500" b="1" dirty="0">
                <a:solidFill>
                  <a:srgbClr val="0070C0"/>
                </a:solidFill>
                <a:latin typeface="Candara" panose="020E0502030303020204" pitchFamily="34" charset="0"/>
              </a:rPr>
              <a:t> Halaman Web: </a:t>
            </a:r>
            <a:r>
              <a:rPr lang="en-US" sz="3500" b="1" dirty="0">
                <a:solidFill>
                  <a:srgbClr val="00B050"/>
                </a:solidFill>
                <a:latin typeface="Candara" panose="020E0502030303020204" pitchFamily="34" charset="0"/>
              </a:rPr>
              <a:t>HTML, CSS and JS</a:t>
            </a:r>
          </a:p>
        </p:txBody>
      </p:sp>
    </p:spTree>
    <p:extLst>
      <p:ext uri="{BB962C8B-B14F-4D97-AF65-F5344CB8AC3E}">
        <p14:creationId xmlns:p14="http://schemas.microsoft.com/office/powerpoint/2010/main" val="3192463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1109</Words>
  <Application>Microsoft Office PowerPoint</Application>
  <PresentationFormat>Widescreen</PresentationFormat>
  <Paragraphs>190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Cambria</vt:lpstr>
      <vt:lpstr>Candara</vt:lpstr>
      <vt:lpstr>Consolas</vt:lpstr>
      <vt:lpstr>Gama-Sans</vt:lpstr>
      <vt:lpstr>Gama-Serif</vt:lpstr>
      <vt:lpstr>Segoe UI Light</vt:lpstr>
      <vt:lpstr>Verdana</vt:lpstr>
      <vt:lpstr>Wingdings</vt:lpstr>
      <vt:lpstr>Office Theme</vt:lpstr>
      <vt:lpstr>1_Office Theme</vt:lpstr>
      <vt:lpstr>Bahasa Internet HTML, CSS dan JS</vt:lpstr>
      <vt:lpstr>Bahasa Internet: HTML, CSS dan JS</vt:lpstr>
      <vt:lpstr>Bahasa dan Protokol Internet</vt:lpstr>
      <vt:lpstr>How 'Internet'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dan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PRESENTASI</dc:title>
  <dc:creator>Abie Zaidannas</dc:creator>
  <cp:lastModifiedBy>Dany Puguh Laksono</cp:lastModifiedBy>
  <cp:revision>112</cp:revision>
  <dcterms:created xsi:type="dcterms:W3CDTF">2017-02-23T16:32:00Z</dcterms:created>
  <dcterms:modified xsi:type="dcterms:W3CDTF">2020-09-25T06:57:16Z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1033-10.2.0.5996</vt:lpwstr>
  </property>
</Properties>
</file>